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48" r:id="rId5"/>
  </p:sldMasterIdLst>
  <p:notesMasterIdLst>
    <p:notesMasterId r:id="rId21"/>
  </p:notesMasterIdLst>
  <p:sldIdLst>
    <p:sldId id="278" r:id="rId6"/>
    <p:sldId id="279" r:id="rId7"/>
    <p:sldId id="281" r:id="rId8"/>
    <p:sldId id="292" r:id="rId9"/>
    <p:sldId id="280" r:id="rId10"/>
    <p:sldId id="294" r:id="rId11"/>
    <p:sldId id="298" r:id="rId12"/>
    <p:sldId id="296" r:id="rId13"/>
    <p:sldId id="295" r:id="rId14"/>
    <p:sldId id="300" r:id="rId15"/>
    <p:sldId id="301" r:id="rId16"/>
    <p:sldId id="302" r:id="rId17"/>
    <p:sldId id="303" r:id="rId18"/>
    <p:sldId id="290" r:id="rId19"/>
    <p:sldId id="297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49DB3-11A5-4162-9740-8161F0C2A452}" v="7" dt="2022-09-08T20:21:44.62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0" autoAdjust="0"/>
  </p:normalViewPr>
  <p:slideViewPr>
    <p:cSldViewPr snapToGrid="0" snapToObjects="1">
      <p:cViewPr varScale="1">
        <p:scale>
          <a:sx n="98" d="100"/>
          <a:sy n="98" d="100"/>
        </p:scale>
        <p:origin x="108" y="21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8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2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97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 – please provide a</a:t>
            </a:r>
            <a:r>
              <a:rPr lang="en-US" baseline="0" dirty="0"/>
              <a:t> general update as to how the school year is 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8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 enrollment, please give your GO Team the information on how you plan to account for any </a:t>
            </a:r>
            <a:r>
              <a:rPr lang="en-US"/>
              <a:t>budget changes due to leveling.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Notes for School CIP Teams: On this slide you will identify SMART goals for each priority area and how you will monitor progress towards those goals</a:t>
            </a: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0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2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00"/>
            </a:lvl1pPr>
            <a:lvl2pPr lvl="1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50"/>
            </a:lvl2pPr>
            <a:lvl3pPr lvl="2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75"/>
            </a:lvl3pPr>
            <a:lvl4pPr lvl="3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2148645"/>
            <a:ext cx="5385816" cy="1225296"/>
          </a:xfrm>
        </p:spPr>
        <p:txBody>
          <a:bodyPr/>
          <a:lstStyle/>
          <a:p>
            <a:r>
              <a:rPr lang="en-US" dirty="0"/>
              <a:t>Principal’s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3660907"/>
            <a:ext cx="3493008" cy="878908"/>
          </a:xfrm>
        </p:spPr>
        <p:txBody>
          <a:bodyPr/>
          <a:lstStyle/>
          <a:p>
            <a:r>
              <a:rPr lang="en-US" dirty="0"/>
              <a:t>GO Team Meeting</a:t>
            </a:r>
          </a:p>
          <a:p>
            <a:r>
              <a:rPr lang="en-US" dirty="0"/>
              <a:t>September 8, 2022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C5EE4B4-A360-9DB5-0CDF-E907422F0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311" y="408307"/>
            <a:ext cx="1541231" cy="17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AF39A-40E0-7CCC-AEE3-0CAAE9F81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6085" y="1541878"/>
            <a:ext cx="11339830" cy="42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9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AF39A-40E0-7CCC-AEE3-0CAAE9F81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7545" y="1330026"/>
            <a:ext cx="10394950" cy="56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AF39A-40E0-7CCC-AEE3-0CAAE9F81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525" y="1494713"/>
            <a:ext cx="10394950" cy="52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1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AF39A-40E0-7CCC-AEE3-0CAAE9F81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6085" y="1778228"/>
            <a:ext cx="11339830" cy="37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1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pPr algn="ctr"/>
            <a:r>
              <a:rPr lang="en-US" dirty="0"/>
              <a:t>Glows &amp; Grows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4692" y="1805432"/>
            <a:ext cx="1585976" cy="619760"/>
          </a:xfrm>
        </p:spPr>
        <p:txBody>
          <a:bodyPr/>
          <a:lstStyle/>
          <a:p>
            <a:pPr algn="ctr"/>
            <a:r>
              <a:rPr lang="en-US" sz="2800" dirty="0"/>
              <a:t>Glows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5840" y="2115312"/>
            <a:ext cx="4043680" cy="3684588"/>
          </a:xfrm>
        </p:spPr>
        <p:txBody>
          <a:bodyPr anchor="ctr"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Top performer in EOC American Lit (+14.7)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Top three performer in EOC Biology (+6.5)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75% Proficient in EOC Physical Science (+73)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89520" y="2115312"/>
            <a:ext cx="4460240" cy="3684588"/>
          </a:xfrm>
        </p:spPr>
        <p:txBody>
          <a:bodyPr anchor="ctr"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Regression in EOG Math 8 (-6%)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Regression in EOC Algebra I (-3)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Modicum growth in EOG ELA (+0.4)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07780" y="1805432"/>
            <a:ext cx="1823720" cy="502158"/>
          </a:xfrm>
        </p:spPr>
        <p:txBody>
          <a:bodyPr/>
          <a:lstStyle/>
          <a:p>
            <a:pPr algn="ctr"/>
            <a:r>
              <a:rPr lang="en-US" sz="2800" dirty="0"/>
              <a:t>Grows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41" y="787527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TOPICS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641" y="1941957"/>
            <a:ext cx="5693664" cy="3420618"/>
          </a:xfrm>
        </p:spPr>
        <p:txBody>
          <a:bodyPr/>
          <a:lstStyle/>
          <a:p>
            <a:r>
              <a:rPr lang="en-US" dirty="0"/>
              <a:t>School Start Update</a:t>
            </a:r>
          </a:p>
          <a:p>
            <a:r>
              <a:rPr lang="en-US" dirty="0"/>
              <a:t>	Current Enrollment &amp; Leveling</a:t>
            </a:r>
          </a:p>
          <a:p>
            <a:r>
              <a:rPr lang="en-US" dirty="0"/>
              <a:t>School Strategic Plan</a:t>
            </a:r>
          </a:p>
          <a:p>
            <a:r>
              <a:rPr lang="en-US" dirty="0"/>
              <a:t>	Strategic Plan Overview</a:t>
            </a:r>
          </a:p>
          <a:p>
            <a:r>
              <a:rPr lang="en-US" dirty="0"/>
              <a:t>	SMART Goals</a:t>
            </a:r>
          </a:p>
          <a:p>
            <a:r>
              <a:rPr lang="en-US" dirty="0"/>
              <a:t>GMAS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School start</a:t>
            </a:r>
            <a:b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162560"/>
            <a:ext cx="11816080" cy="6309360"/>
          </a:xfrm>
        </p:spPr>
        <p:txBody>
          <a:bodyPr/>
          <a:lstStyle/>
          <a:p>
            <a:pPr>
              <a:tabLst>
                <a:tab pos="396875" algn="l"/>
              </a:tabLst>
            </a:pPr>
            <a:r>
              <a:rPr lang="en-US" sz="3600" dirty="0"/>
              <a:t>2022-23 New School Initiatives</a:t>
            </a:r>
            <a:br>
              <a:rPr lang="en-US" sz="4000" dirty="0"/>
            </a:br>
            <a:r>
              <a:rPr lang="en-US" sz="4000" dirty="0"/>
              <a:t>-	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Computer Science Pathway</a:t>
            </a:r>
            <a:b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B.E.S.T. Boys Go Global</a:t>
            </a:r>
            <a:b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MAP Assessment Score Increases</a:t>
            </a:r>
            <a:b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Gettysburg Trip </a:t>
            </a:r>
            <a:b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	“From Civil War to Civil Rights”</a:t>
            </a:r>
            <a:b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New World Language – Swahili</a:t>
            </a:r>
            <a:b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Two (2) New School Partners</a:t>
            </a:r>
            <a:b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			-	Ron Blue Trust</a:t>
            </a:r>
            <a:b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			-	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Truist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Bank</a:t>
            </a:r>
            <a:b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All-Pro Dads Chapter</a:t>
            </a:r>
            <a:b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MDI Partnership – Y.A.L.E. Academy</a:t>
            </a:r>
            <a:br>
              <a:rPr lang="en-US" sz="3200" dirty="0"/>
            </a:br>
            <a:br>
              <a:rPr lang="en-US" sz="36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BB24847-C8A1-7A17-8BBA-F3AC79ED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73877"/>
            <a:ext cx="2174239" cy="24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210312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652825"/>
              </p:ext>
            </p:extLst>
          </p:nvPr>
        </p:nvGraphicFramePr>
        <p:xfrm>
          <a:off x="5545091" y="1062355"/>
          <a:ext cx="4276726" cy="1107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90909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185817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Current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25567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2725535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7269"/>
              </p:ext>
            </p:extLst>
          </p:nvPr>
        </p:nvGraphicFramePr>
        <p:xfrm>
          <a:off x="4073161" y="4313176"/>
          <a:ext cx="7220586" cy="457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610293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610293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We experienced no leveling.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025073"/>
            <a:ext cx="6400800" cy="2807854"/>
          </a:xfrm>
        </p:spPr>
        <p:txBody>
          <a:bodyPr/>
          <a:lstStyle/>
          <a:p>
            <a:r>
              <a:rPr lang="en-US" dirty="0"/>
              <a:t>2021-2025</a:t>
            </a:r>
            <a:br>
              <a:rPr lang="en-US" dirty="0"/>
            </a:br>
            <a:r>
              <a:rPr lang="en-US" dirty="0"/>
              <a:t>Continuous</a:t>
            </a:r>
            <a:br>
              <a:rPr lang="en-US" dirty="0"/>
            </a:br>
            <a:r>
              <a:rPr lang="en-US" dirty="0"/>
              <a:t>Improvement</a:t>
            </a:r>
            <a:br>
              <a:rPr lang="en-US" dirty="0"/>
            </a:br>
            <a:r>
              <a:rPr lang="en-US" dirty="0"/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/>
          <p:nvPr/>
        </p:nvSpPr>
        <p:spPr>
          <a:xfrm>
            <a:off x="1524000" y="31610"/>
            <a:ext cx="9144000" cy="3587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0003" tIns="29991" rIns="60003" bIns="2999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350"/>
            </a:pPr>
            <a:endParaRPr sz="1181">
              <a:solidFill>
                <a:schemeClr val="lt1"/>
              </a:solidFill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9959789" y="89974"/>
            <a:ext cx="5459" cy="241978"/>
          </a:xfrm>
          <a:custGeom>
            <a:avLst/>
            <a:gdLst/>
            <a:ahLst/>
            <a:cxnLst/>
            <a:rect l="l" t="t" r="r" b="b"/>
            <a:pathLst>
              <a:path w="368" h="16313" extrusionOk="0">
                <a:moveTo>
                  <a:pt x="1" y="1"/>
                </a:moveTo>
                <a:lnTo>
                  <a:pt x="1" y="16313"/>
                </a:lnTo>
                <a:lnTo>
                  <a:pt x="367" y="16313"/>
                </a:lnTo>
                <a:lnTo>
                  <a:pt x="367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81" tIns="59981" rIns="59981" bIns="5998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200"/>
            </a:pPr>
            <a:endParaRPr sz="1050">
              <a:solidFill>
                <a:schemeClr val="dk1"/>
              </a:solidFill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9234059" y="33224"/>
            <a:ext cx="1232438" cy="3585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59981" tIns="59981" rIns="59981" bIns="5998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200"/>
            </a:pPr>
            <a:r>
              <a:rPr lang="en-US" sz="1050" b="1">
                <a:solidFill>
                  <a:schemeClr val="dk1"/>
                </a:solidFill>
              </a:rPr>
              <a:t>Goals </a:t>
            </a:r>
            <a:endParaRPr sz="1050" b="1"/>
          </a:p>
        </p:txBody>
      </p:sp>
      <p:sp>
        <p:nvSpPr>
          <p:cNvPr id="191" name="Google Shape;191;p5"/>
          <p:cNvSpPr/>
          <p:nvPr/>
        </p:nvSpPr>
        <p:spPr>
          <a:xfrm>
            <a:off x="1524000" y="40169"/>
            <a:ext cx="2982578" cy="35870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59981" tIns="59981" rIns="59981" bIns="5998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600"/>
            </a:pPr>
            <a:r>
              <a:rPr lang="en-US" sz="1400" b="1">
                <a:solidFill>
                  <a:schemeClr val="dk1"/>
                </a:solidFill>
              </a:rPr>
              <a:t>BEST Academy</a:t>
            </a:r>
          </a:p>
        </p:txBody>
      </p:sp>
      <p:graphicFrame>
        <p:nvGraphicFramePr>
          <p:cNvPr id="192" name="Google Shape;192;p5"/>
          <p:cNvGraphicFramePr/>
          <p:nvPr>
            <p:extLst>
              <p:ext uri="{D42A27DB-BD31-4B8C-83A1-F6EECF244321}">
                <p14:modId xmlns:p14="http://schemas.microsoft.com/office/powerpoint/2010/main" val="973526661"/>
              </p:ext>
            </p:extLst>
          </p:nvPr>
        </p:nvGraphicFramePr>
        <p:xfrm>
          <a:off x="1524000" y="499972"/>
          <a:ext cx="9144000" cy="849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039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 dirty="0"/>
                        <a:t>Our Overarching Needs</a:t>
                      </a:r>
                      <a:endParaRPr sz="1000" b="1" u="none" strike="noStrike" cap="none" dirty="0"/>
                    </a:p>
                  </a:txBody>
                  <a:tcPr marL="57150" marR="57150" marT="28575" marB="2857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u="none" strike="noStrike" cap="none" dirty="0"/>
                        <a:t>LITERACY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noProof="0" dirty="0">
                          <a:latin typeface="Calibri"/>
                        </a:rPr>
                        <a:t>Students need to consistently demonstrate an understanding of basic literacy skills, in order to increase achievement levels in all content areas.</a:t>
                      </a:r>
                      <a:endParaRPr sz="1000" dirty="0"/>
                    </a:p>
                  </a:txBody>
                  <a:tcPr marL="44997" marR="44997" marT="22509" marB="2250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u="none" strike="noStrike" cap="none" dirty="0"/>
                        <a:t>NUMERACY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i="0" u="none" strike="noStrike" cap="none" noProof="0" dirty="0">
                        <a:latin typeface="Calibri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noProof="0" dirty="0">
                          <a:latin typeface="Calibri"/>
                        </a:rPr>
                        <a:t>Students need to demonstrate an understanding of basic math skills. </a:t>
                      </a:r>
                      <a:endParaRPr lang="en-US" sz="1000" dirty="0"/>
                    </a:p>
                  </a:txBody>
                  <a:tcPr marL="44997" marR="44997" marT="22509" marB="2250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b="1" u="none" strike="noStrike" cap="none" dirty="0"/>
                        <a:t>WHOLE CHILD &amp; STUDENT SUPPORT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i="0" u="none" strike="noStrike" cap="none" noProof="0" dirty="0"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noProof="0" dirty="0">
                          <a:latin typeface="Calibri"/>
                        </a:rPr>
                        <a:t>To partner with identified stakeholders to provide Tier 2 and 3 resources and supports for identified students</a:t>
                      </a:r>
                      <a:endParaRPr lang="en-US" sz="1000" dirty="0"/>
                    </a:p>
                  </a:txBody>
                  <a:tcPr marL="44997" marR="44997" marT="22509" marB="2250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3" name="Google Shape;193;p5"/>
          <p:cNvGrpSpPr/>
          <p:nvPr/>
        </p:nvGrpSpPr>
        <p:grpSpPr>
          <a:xfrm>
            <a:off x="9596936" y="89974"/>
            <a:ext cx="244703" cy="243234"/>
            <a:chOff x="3798613" y="3080850"/>
            <a:chExt cx="372881" cy="370643"/>
          </a:xfrm>
        </p:grpSpPr>
        <p:sp>
          <p:nvSpPr>
            <p:cNvPr id="194" name="Google Shape;194;p5"/>
            <p:cNvSpPr/>
            <p:nvPr/>
          </p:nvSpPr>
          <p:spPr>
            <a:xfrm>
              <a:off x="3807306" y="3081992"/>
              <a:ext cx="364188" cy="369501"/>
            </a:xfrm>
            <a:prstGeom prst="ellipse">
              <a:avLst/>
            </a:prstGeom>
            <a:noFill/>
            <a:ln w="38100" cap="flat" cmpd="sng">
              <a:solidFill>
                <a:srgbClr val="A552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997" tIns="39988" rIns="79997" bIns="3998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1050"/>
              </a:pPr>
              <a:endParaRPr sz="919">
                <a:solidFill>
                  <a:srgbClr val="FFFFFF"/>
                </a:solidFill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883331" y="3162965"/>
              <a:ext cx="203445" cy="206413"/>
            </a:xfrm>
            <a:prstGeom prst="ellipse">
              <a:avLst/>
            </a:prstGeom>
            <a:noFill/>
            <a:ln w="38100" cap="flat" cmpd="sng">
              <a:solidFill>
                <a:srgbClr val="A552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997" tIns="39988" rIns="79997" bIns="3998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2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1050"/>
              </a:pPr>
              <a:endParaRPr sz="919">
                <a:solidFill>
                  <a:srgbClr val="FFFFFF"/>
                </a:solidFill>
              </a:endParaRPr>
            </a:p>
          </p:txBody>
        </p:sp>
        <p:cxnSp>
          <p:nvCxnSpPr>
            <p:cNvPr id="196" name="Google Shape;196;p5"/>
            <p:cNvCxnSpPr/>
            <p:nvPr/>
          </p:nvCxnSpPr>
          <p:spPr>
            <a:xfrm>
              <a:off x="3798613" y="3080850"/>
              <a:ext cx="210209" cy="197407"/>
            </a:xfrm>
            <a:prstGeom prst="straightConnector1">
              <a:avLst/>
            </a:prstGeom>
            <a:noFill/>
            <a:ln w="28575" cap="flat" cmpd="sng">
              <a:solidFill>
                <a:srgbClr val="A552D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aphicFrame>
        <p:nvGraphicFramePr>
          <p:cNvPr id="197" name="Google Shape;197;p5"/>
          <p:cNvGraphicFramePr/>
          <p:nvPr>
            <p:extLst>
              <p:ext uri="{D42A27DB-BD31-4B8C-83A1-F6EECF244321}">
                <p14:modId xmlns:p14="http://schemas.microsoft.com/office/powerpoint/2010/main" val="1984587439"/>
              </p:ext>
            </p:extLst>
          </p:nvPr>
        </p:nvGraphicFramePr>
        <p:xfrm>
          <a:off x="1524000" y="5256155"/>
          <a:ext cx="9144000" cy="16018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666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bg1"/>
                          </a:solidFill>
                        </a:rPr>
                        <a:t>Progress Monitoring Measures</a:t>
                      </a:r>
                      <a:endParaRPr sz="10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57150" marR="57150" marT="28575" marB="28575" anchor="ctr"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179"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 ELA Growth Reports</a:t>
                      </a:r>
                      <a:endParaRPr lang="en-US" sz="1000" u="none" strike="noStrike" cap="none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 180/System 44 Reports</a:t>
                      </a:r>
                      <a:endParaRPr lang="en-US" sz="1000" u="none" strike="noStrike" cap="none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 Benchmark Data</a:t>
                      </a:r>
                      <a:endParaRPr lang="en-US" sz="1000" u="none" strike="noStrike" cap="none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All-In-Learning Assessment Reports – Standards-Aligned Unit Assessments</a:t>
                      </a:r>
                      <a:endParaRPr lang="en-US" sz="1000" u="none" strike="noStrike" cap="none"/>
                    </a:p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4997" marR="44997" marT="22509" marB="22509" anchor="ctr">
                    <a:solidFill>
                      <a:srgbClr val="9900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 Math Growth Reports</a:t>
                      </a:r>
                      <a:endParaRPr lang="en-US" sz="1000" u="none" strike="noStrike" cap="none" dirty="0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 180 Reports</a:t>
                      </a:r>
                      <a:endParaRPr lang="en-US" sz="1000" u="none" strike="noStrike" cap="none" dirty="0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 Benchmark Data</a:t>
                      </a:r>
                      <a:endParaRPr lang="en-US" sz="1000" u="none" strike="noStrike" cap="none" dirty="0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All-In-Learning Assessment Reports – Standards-Aligned Unit Assessments</a:t>
                      </a:r>
                      <a:endParaRPr lang="en-US" sz="1000" u="none" strike="noStrike" cap="none" dirty="0"/>
                    </a:p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44997" marR="44997" marT="22509" marB="22509" anchor="ctr">
                    <a:solidFill>
                      <a:srgbClr val="990099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US" sz="900" u="none" strike="noStrike" cap="none" dirty="0"/>
                        <a:t>Weekly meeting agendas for targeted grade level activities </a:t>
                      </a: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US" sz="900" u="none" strike="noStrike" cap="none" dirty="0"/>
                        <a:t>Bi-weekly BARR block meetings to review student data points</a:t>
                      </a: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US" sz="900" u="none" strike="noStrike" cap="none" dirty="0"/>
                        <a:t>Completion rate of schoolwide I-Time activities  </a:t>
                      </a: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US" sz="900" u="none" strike="noStrike" cap="none" dirty="0"/>
                        <a:t>Monitoring of services provided by Chris 180.</a:t>
                      </a:r>
                    </a:p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sz="900" u="none" strike="noStrike" cap="none" dirty="0"/>
                    </a:p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44997" marR="44997" marT="22509" marB="22509" anchor="ctr">
                    <a:solidFill>
                      <a:srgbClr val="9900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" name="Google Shape;198;p5"/>
          <p:cNvGraphicFramePr/>
          <p:nvPr>
            <p:extLst>
              <p:ext uri="{D42A27DB-BD31-4B8C-83A1-F6EECF244321}">
                <p14:modId xmlns:p14="http://schemas.microsoft.com/office/powerpoint/2010/main" val="4170821529"/>
              </p:ext>
            </p:extLst>
          </p:nvPr>
        </p:nvGraphicFramePr>
        <p:xfrm>
          <a:off x="1524000" y="1712592"/>
          <a:ext cx="9144000" cy="15909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602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SMART Goals (Elementary/Middle School)</a:t>
                      </a:r>
                      <a:endParaRPr sz="1000" b="1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28575" marB="28575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percentage of students in grades 6-12 scoring proficient or above in EOG ELA will increase by 5% in June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endParaRPr lang="en-US" sz="10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997" marR="44997" marT="22509" marB="22509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percentage of students in grades 6-12 scoring proficient or above in EOG Math will increase by 5% in June 2023</a:t>
                      </a:r>
                    </a:p>
                    <a:p>
                      <a:pPr marL="0" marR="0" lvl="0" indent="0" algn="l" rtl="0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lang="en-US" sz="10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997" marR="44997" marT="22509" marB="22509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99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percentage of students in grades 6-12 display a 5% decrease in the percentage of students in the elevated risk category on the BASC-3 Assessment from the first to the last administration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endParaRPr sz="9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997" marR="44997" marT="22509" marB="22509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9" name="Google Shape;199;p5"/>
          <p:cNvGraphicFramePr/>
          <p:nvPr>
            <p:extLst>
              <p:ext uri="{D42A27DB-BD31-4B8C-83A1-F6EECF244321}">
                <p14:modId xmlns:p14="http://schemas.microsoft.com/office/powerpoint/2010/main" val="1255277575"/>
              </p:ext>
            </p:extLst>
          </p:nvPr>
        </p:nvGraphicFramePr>
        <p:xfrm>
          <a:off x="1524000" y="3472032"/>
          <a:ext cx="9144000" cy="16201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039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SMART Goals (High School)</a:t>
                      </a:r>
                      <a:endParaRPr sz="1000" b="1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28575" marB="28575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percentage of students in grades 6-12 scoring proficient or above in EOC American Lit-Comp will increase by 5% in June 2023</a:t>
                      </a:r>
                      <a:endParaRPr lang="en-US" sz="11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997" marR="44997" marT="22509" marB="22509" anchor="ctr">
                    <a:solidFill>
                      <a:srgbClr val="9900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percentage of students in grades 6-12 scoring proficient or above in EOC Algebra I will increase by 5% in June 2023</a:t>
                      </a:r>
                      <a:endParaRPr lang="en-US" sz="11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997" marR="44997" marT="22509" marB="22509" anchor="ctr">
                    <a:solidFill>
                      <a:srgbClr val="990099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38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percentage of students in grades 6-12 display a 5% decrease in the percentage of students in the elevated risk category on the BASC-3 Assessment from the first to the last administration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1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997" marR="44997" marT="22509" marB="22509" anchor="ctr">
                    <a:solidFill>
                      <a:srgbClr val="9900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28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603753"/>
            <a:ext cx="6400800" cy="2901697"/>
          </a:xfrm>
        </p:spPr>
        <p:txBody>
          <a:bodyPr/>
          <a:lstStyle/>
          <a:p>
            <a:r>
              <a:rPr lang="en-US" dirty="0"/>
              <a:t>Georgia Milestones Assessment Results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AF39A-40E0-7CCC-AEE3-0CAAE9F81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5" y="1225296"/>
            <a:ext cx="10394950" cy="58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2AAAB5-2FA2-492E-9640-D5EF86DC65F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d37e30bb-5f32-4411-a640-0b4044b692bf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fb952a0-74d9-4848-89d6-000c4b1b707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1154AA-9768-4CFC-871F-026B95E24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{A61B21DF-980C-46B7-8F74-9D5D134AB20A}tf78438558_win32</Template>
  <TotalTime>380</TotalTime>
  <Words>654</Words>
  <Application>Microsoft Office PowerPoint</Application>
  <PresentationFormat>Widescreen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Sabon Next LT</vt:lpstr>
      <vt:lpstr>Office Theme</vt:lpstr>
      <vt:lpstr>Office Theme</vt:lpstr>
      <vt:lpstr>Principal’s Report </vt:lpstr>
      <vt:lpstr>TOPICS</vt:lpstr>
      <vt:lpstr>School start UPDATE</vt:lpstr>
      <vt:lpstr>2022-23 New School Initiatives - Computer Science Pathway - B.E.S.T. Boys Go Global - MAP Assessment Score Increases - Gettysburg Trip   “From Civil War to Civil Rights”   - New World Language – Swahili   - Two (2) New School Partners    - Ron Blue Trust    - Truist Bank     - All-Pro Dads Chapter     - MDI Partnership – Y.A.L.E. Academy    </vt:lpstr>
      <vt:lpstr>Enrollment</vt:lpstr>
      <vt:lpstr>2021-2025 Continuous Improvement  Plan</vt:lpstr>
      <vt:lpstr>PowerPoint Presentation</vt:lpstr>
      <vt:lpstr>Georgia Milestones Assessment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Glows &amp; Grows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Report </dc:title>
  <dc:subject/>
  <dc:creator>Jacobi, Diane</dc:creator>
  <cp:lastModifiedBy>Kelley, TiJuana</cp:lastModifiedBy>
  <cp:revision>4</cp:revision>
  <cp:lastPrinted>2022-09-08T20:20:12Z</cp:lastPrinted>
  <dcterms:created xsi:type="dcterms:W3CDTF">2022-08-12T14:07:56Z</dcterms:created>
  <dcterms:modified xsi:type="dcterms:W3CDTF">2022-09-08T20:24:12Z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